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72" r:id="rId3"/>
    <p:sldId id="268" r:id="rId4"/>
    <p:sldId id="275" r:id="rId5"/>
    <p:sldId id="274" r:id="rId6"/>
    <p:sldId id="276" r:id="rId7"/>
    <p:sldId id="279" r:id="rId8"/>
    <p:sldId id="259" r:id="rId9"/>
    <p:sldId id="277" r:id="rId10"/>
    <p:sldId id="271" r:id="rId11"/>
    <p:sldId id="27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9933"/>
    <a:srgbClr val="800000"/>
    <a:srgbClr val="FE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8E4AA-A6D3-4B74-9738-C85F1E596F5A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FE38-0CFB-4A5F-88C5-C6235DE97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9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551C1-BFB3-4CCA-96AC-8CB9D8B2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E7AF12-DAEC-4D25-9384-B464A618C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9920F-DB06-443A-AFB7-F14B946D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05FF84-06A5-4919-8217-1383C5CE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B3331B-52DB-4BC2-8CD7-7323A436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1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66167-95EA-4DBA-A8EC-E6E4F8EA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F0E987-06E6-4546-98E7-37AF0AD80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E81CE8-0B3B-4E03-B4C4-0901905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BFD215-1CF8-4B14-A18C-75DAD70E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57E61E-BD67-4230-BEC4-E9C3C711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72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4D42A8-AD81-4C63-8997-BB7BB8F52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918F50-06F8-49B1-B232-44A73AF2D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9CA37F-975C-4C16-8B9B-1C7A8FEB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A3A37E-39E5-4EBB-882C-F76B964B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B7D185-3001-4605-B11D-592C583D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60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195E5-8ECD-4DAA-94C8-30D20855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AAC190-90AE-4014-AC4F-7BD73C89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0A0B2D-3283-4217-9E81-8F5A1FBF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BCF943-6E00-46E8-8FF5-EFF60083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A67103-E21A-4383-92E7-649A8D33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48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7EBFE-E476-4644-8BB2-E237744E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CF6297-10F3-43F0-B390-532FE8CA6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19F1D3-0914-459D-8A62-8EA5AA13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0B238D-8A4E-480B-B61D-D0B5BF6A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EFC1D0-12EF-41D4-B28F-232B24A7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32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0E66E-0C67-4C69-A83C-5EA23D7C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9B880C-49B3-48B5-90B7-6529E03A0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C72DD8-5573-4102-BB92-9888DE0B5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850020-ED98-497C-AB21-76C952AA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3F45AA-B6DA-4FCB-AF68-CC81A6DF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8CAFCF-8B4C-4EDA-AF03-32589DB9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83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E6E21-17D7-427E-9598-C966D189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C7E6B8-28AC-4213-A5F7-27241B25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7844D4-BFB9-42A5-A56F-C68AC5948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00DD167-615A-449E-85B5-9FF871A5E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6C663C-9D42-4CD8-8331-2B256AFD7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84C336-3E09-48D8-AC56-E13D5CE5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7D704C-BD84-4278-B1FB-254FA816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CD3F87-655E-4734-BBE2-61EEBB1A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80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F690D-80A1-4F47-9025-DF633720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8EB2F3-F35F-470C-951B-A58EF10B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86CB71-6698-456F-84D6-98EA04E7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FC3B16-8E0A-4778-8F43-8D54A983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04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F76A59-F3F4-4D5C-8D9C-B4431349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104DB5-DF2F-4B7D-AD23-787B7BC1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6E15FA-265C-41B5-B364-FCA76DE4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1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95AA3-C1BB-4971-B383-76451AA7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582B5F-5523-4F8B-BB13-0E1953A4F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C1F96E-1622-49A9-A680-6AD77FCCB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4B4032-D35C-4A12-8EC8-634BEE84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974BBD-59A2-4342-81CB-F5F4BDFD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AACEF8-6C45-4B96-BC9B-A09A25F3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1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0F336-6352-4461-B2B3-606DE22D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8CEA71-A705-47B4-9355-EC045BACC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1D91AF-4B68-46E8-BA6E-15EEA0562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222947-B57E-403C-8018-AC3F3D38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A39DF6-1A2C-4A0E-BDA1-678F7B4F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271AA2-270E-482E-99C3-03B95BB0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06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D3C307-4F2A-4BF4-B058-8DAC9493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919B25-BAAC-4267-A5C3-C71344A74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781AD3-7C5A-4FCE-AEC5-F65D9086D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41E1-03EC-4FC9-A077-3DA4FFDCE91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77009D-DA99-4CA6-8AD7-9CF4F0DF3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C9AE1D-C16D-4180-812A-98731FA5A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5884-B60E-4B47-904A-0C60D3C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45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gnozUgc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AF311C9-9352-4EF4-BAA7-A79DC23DF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-189696" y="0"/>
            <a:ext cx="12381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Stock">
            <a:extLst>
              <a:ext uri="{FF2B5EF4-FFF2-40B4-BE49-F238E27FC236}">
                <a16:creationId xmlns:a16="http://schemas.microsoft.com/office/drawing/2014/main" id="{14BE2E75-1EF8-48FA-96AC-805F97E2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5" r="2467"/>
          <a:stretch/>
        </p:blipFill>
        <p:spPr bwMode="auto">
          <a:xfrm>
            <a:off x="6704698" y="-1"/>
            <a:ext cx="5487303" cy="5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D133E82-3539-401A-955E-D831D88BDE97}"/>
              </a:ext>
            </a:extLst>
          </p:cNvPr>
          <p:cNvSpPr txBox="1"/>
          <p:nvPr/>
        </p:nvSpPr>
        <p:spPr>
          <a:xfrm>
            <a:off x="161551" y="6034825"/>
            <a:ext cx="11868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lt1"/>
                </a:solidFill>
                <a:latin typeface="Raleway"/>
              </a:rPr>
              <a:t>Isabela Tolentino </a:t>
            </a:r>
          </a:p>
          <a:p>
            <a:pPr algn="ctr"/>
            <a:r>
              <a:rPr lang="pt-BR" sz="2000" dirty="0">
                <a:solidFill>
                  <a:schemeClr val="lt1"/>
                </a:solidFill>
                <a:latin typeface="Raleway"/>
              </a:rPr>
              <a:t> Fundação João Pinheiro (LAB.mg)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55339CC-CD4E-4B15-8D78-FB6EDF274E5A}"/>
              </a:ext>
            </a:extLst>
          </p:cNvPr>
          <p:cNvSpPr/>
          <p:nvPr/>
        </p:nvSpPr>
        <p:spPr>
          <a:xfrm>
            <a:off x="958898" y="2601914"/>
            <a:ext cx="459720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Raleway" pitchFamily="2" charset="0"/>
              </a:rPr>
              <a:t>CRIATIVIDADE</a:t>
            </a:r>
          </a:p>
        </p:txBody>
      </p:sp>
    </p:spTree>
    <p:extLst>
      <p:ext uri="{BB962C8B-B14F-4D97-AF65-F5344CB8AC3E}">
        <p14:creationId xmlns:p14="http://schemas.microsoft.com/office/powerpoint/2010/main" val="420716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BCF18F2-5558-4091-9701-735A9CE8C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-189696" y="0"/>
            <a:ext cx="12381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4E46CC7-E5C7-4ACD-8D43-73AB42E4AF6C}"/>
              </a:ext>
            </a:extLst>
          </p:cNvPr>
          <p:cNvSpPr/>
          <p:nvPr/>
        </p:nvSpPr>
        <p:spPr>
          <a:xfrm>
            <a:off x="-189696" y="3248526"/>
            <a:ext cx="12381696" cy="180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B43F722-217D-45DC-84E4-719C030F6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29" y="2354350"/>
            <a:ext cx="1432754" cy="21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EE882D9-A0CE-40DA-9EA7-17FFD5B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78" y="2350461"/>
            <a:ext cx="1432754" cy="211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1399839-6F6F-42C4-BC51-2D396E19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32" y="2317455"/>
            <a:ext cx="1544449" cy="22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CD1119E-C802-4CFE-B453-FC6E6B05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5" y="2350461"/>
            <a:ext cx="1384300" cy="20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Livro - Roube como um artista - Livros de Autoajuda - Magazine Luiza">
            <a:extLst>
              <a:ext uri="{FF2B5EF4-FFF2-40B4-BE49-F238E27FC236}">
                <a16:creationId xmlns:a16="http://schemas.microsoft.com/office/drawing/2014/main" id="{62690FA0-CC49-4F92-B266-3EA9FE50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582" y="2534318"/>
            <a:ext cx="1679883" cy="17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7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45F095A-F12B-404D-8458-26D0E0100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317;g9c1b08ed07_7_34">
            <a:extLst>
              <a:ext uri="{FF2B5EF4-FFF2-40B4-BE49-F238E27FC236}">
                <a16:creationId xmlns:a16="http://schemas.microsoft.com/office/drawing/2014/main" id="{4B012E92-D482-4192-A24E-50E7D6D65A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2513" y="1909375"/>
            <a:ext cx="1815837" cy="180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18;g9c1b08ed07_7_34" descr="Uma imagem contendo desenho&#10;&#10;Descrição gerada automaticamente">
            <a:extLst>
              <a:ext uri="{FF2B5EF4-FFF2-40B4-BE49-F238E27FC236}">
                <a16:creationId xmlns:a16="http://schemas.microsoft.com/office/drawing/2014/main" id="{E76B9493-E639-4F52-9683-6030E898E3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1814" y="1909362"/>
            <a:ext cx="2357250" cy="9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19;g9c1b08ed07_7_34">
            <a:extLst>
              <a:ext uri="{FF2B5EF4-FFF2-40B4-BE49-F238E27FC236}">
                <a16:creationId xmlns:a16="http://schemas.microsoft.com/office/drawing/2014/main" id="{C7872137-D199-4840-A201-C41FD34F4358}"/>
              </a:ext>
            </a:extLst>
          </p:cNvPr>
          <p:cNvSpPr/>
          <p:nvPr/>
        </p:nvSpPr>
        <p:spPr>
          <a:xfrm>
            <a:off x="7229047" y="2979950"/>
            <a:ext cx="31548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sng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labmg@planejamento.mg.gov.br</a:t>
            </a:r>
            <a:endParaRPr sz="1400" b="0" i="0" u="sng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sng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labmg@fjp.mg.gov.br</a:t>
            </a:r>
            <a:endParaRPr sz="1400" b="0" i="0" u="sng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Google Shape;320;g9c1b08ed07_7_34" descr="Uma imagem contendo desenho&#10;&#10;Descrição gerada automaticamente">
            <a:extLst>
              <a:ext uri="{FF2B5EF4-FFF2-40B4-BE49-F238E27FC236}">
                <a16:creationId xmlns:a16="http://schemas.microsoft.com/office/drawing/2014/main" id="{FA99B468-D0E0-4867-ACE0-86B0568D19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8850" y="6293900"/>
            <a:ext cx="2272751" cy="4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21;g9c1b08ed07_7_34">
            <a:extLst>
              <a:ext uri="{FF2B5EF4-FFF2-40B4-BE49-F238E27FC236}">
                <a16:creationId xmlns:a16="http://schemas.microsoft.com/office/drawing/2014/main" id="{3248B5AA-A54A-42F6-B769-04ED203AAEA8}"/>
              </a:ext>
            </a:extLst>
          </p:cNvPr>
          <p:cNvSpPr/>
          <p:nvPr/>
        </p:nvSpPr>
        <p:spPr>
          <a:xfrm>
            <a:off x="3667034" y="5249775"/>
            <a:ext cx="44145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Superintendência Central de Inovação e Modernização da Ação Governamental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Subsecretaria de Gestão Estratégica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Secretaria de Estado de Planejamento e Gestão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22;g9c1b08ed07_7_34">
            <a:extLst>
              <a:ext uri="{FF2B5EF4-FFF2-40B4-BE49-F238E27FC236}">
                <a16:creationId xmlns:a16="http://schemas.microsoft.com/office/drawing/2014/main" id="{64527E13-DC9C-4802-92E7-18CD3318848B}"/>
              </a:ext>
            </a:extLst>
          </p:cNvPr>
          <p:cNvSpPr/>
          <p:nvPr/>
        </p:nvSpPr>
        <p:spPr>
          <a:xfrm>
            <a:off x="8298875" y="5249775"/>
            <a:ext cx="37740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Assessoria </a:t>
            </a:r>
            <a:r>
              <a:rPr lang="pt-BR" sz="11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em</a:t>
            </a:r>
            <a:r>
              <a:rPr lang="pt-BR" sz="11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Projetos de Inovação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Escola de Governo Professor Paulo Neves de Carvalho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Fundação João Pinheiro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10F213B-C769-4147-A660-EF049AFBB16E}"/>
              </a:ext>
            </a:extLst>
          </p:cNvPr>
          <p:cNvSpPr/>
          <p:nvPr/>
        </p:nvSpPr>
        <p:spPr>
          <a:xfrm>
            <a:off x="1" y="0"/>
            <a:ext cx="365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4000" dirty="0">
              <a:solidFill>
                <a:srgbClr val="0070C0"/>
              </a:solidFill>
              <a:latin typeface="Raleway" pitchFamily="2" charset="0"/>
            </a:endParaRPr>
          </a:p>
        </p:txBody>
      </p:sp>
      <p:sp>
        <p:nvSpPr>
          <p:cNvPr id="16" name="Google Shape;316;g9c1b08ed07_7_34">
            <a:extLst>
              <a:ext uri="{FF2B5EF4-FFF2-40B4-BE49-F238E27FC236}">
                <a16:creationId xmlns:a16="http://schemas.microsoft.com/office/drawing/2014/main" id="{5DCA02FD-D1DE-41D5-BCAA-688E31D8C725}"/>
              </a:ext>
            </a:extLst>
          </p:cNvPr>
          <p:cNvSpPr/>
          <p:nvPr/>
        </p:nvSpPr>
        <p:spPr>
          <a:xfrm>
            <a:off x="45052" y="3020889"/>
            <a:ext cx="3608147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500" b="1" dirty="0">
                <a:latin typeface="Verdana"/>
                <a:ea typeface="Verdana"/>
                <a:cs typeface="Verdana"/>
                <a:sym typeface="Verdana"/>
              </a:rPr>
              <a:t>Isabela Tolentino</a:t>
            </a:r>
            <a:endParaRPr sz="15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500" dirty="0">
                <a:latin typeface="Verdana"/>
                <a:ea typeface="Verdana"/>
                <a:cs typeface="Verdana"/>
                <a:sym typeface="Verdana"/>
              </a:rPr>
              <a:t>Assessora em Projetos de Inovação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500" dirty="0">
                <a:latin typeface="Verdana"/>
                <a:ea typeface="Verdana"/>
                <a:cs typeface="Verdana"/>
                <a:sym typeface="Verdana"/>
              </a:rPr>
              <a:t>Fundação João Pinheiro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D729DD6-0899-40DD-88EA-7C16E7EEAC98}"/>
              </a:ext>
            </a:extLst>
          </p:cNvPr>
          <p:cNvSpPr/>
          <p:nvPr/>
        </p:nvSpPr>
        <p:spPr>
          <a:xfrm>
            <a:off x="45053" y="2274291"/>
            <a:ext cx="3526199" cy="746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>
                <a:solidFill>
                  <a:srgbClr val="0070C0"/>
                </a:solidFill>
                <a:latin typeface="Raleway" pitchFamily="2" charset="0"/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13631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41CA63-8217-4886-8C99-FE2E03C0A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-189696" y="0"/>
            <a:ext cx="12381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Tela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9E6F6311-D9B6-4B0F-96F0-0CAC158A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3" t="18679" r="22829" b="22703"/>
          <a:stretch/>
        </p:blipFill>
        <p:spPr>
          <a:xfrm>
            <a:off x="4203032" y="1046747"/>
            <a:ext cx="4860758" cy="4764505"/>
          </a:xfrm>
          <a:prstGeom prst="rect">
            <a:avLst/>
          </a:prstGeom>
        </p:spPr>
      </p:pic>
      <p:pic>
        <p:nvPicPr>
          <p:cNvPr id="6" name="Imagem 5" descr="Tela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9D3A52A7-353A-4CF0-A12E-4D5B77EE4A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79" b="44525" l="20469" r="35255">
                        <a14:foregroundMark x1="20469" y1="42828" x2="20469" y2="42828"/>
                        <a14:foregroundMark x1="21761" y1="41414" x2="21923" y2="44364"/>
                        <a14:foregroundMark x1="23000" y1="41657" x2="22812" y2="44444"/>
                        <a14:foregroundMark x1="25613" y1="41818" x2="25505" y2="43838"/>
                        <a14:foregroundMark x1="30137" y1="41980" x2="30245" y2="44000"/>
                        <a14:foregroundMark x1="33908" y1="41576" x2="34043" y2="44242"/>
                        <a14:foregroundMark x1="35093" y1="40727" x2="35255" y2="40808"/>
                        <a14:foregroundMark x1="34931" y1="42586" x2="34931" y2="42586"/>
                        <a14:foregroundMark x1="27740" y1="41414" x2="27794" y2="42020"/>
                        <a14:foregroundMark x1="28791" y1="43273" x2="28279" y2="44525"/>
                        <a14:foregroundMark x1="31915" y1="44525" x2="32400" y2="44525"/>
                        <a14:backgroundMark x1="32346" y1="41899" x2="32346" y2="42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39403" r="64079" b="55268"/>
          <a:stretch/>
        </p:blipFill>
        <p:spPr>
          <a:xfrm>
            <a:off x="2045368" y="2827422"/>
            <a:ext cx="1973179" cy="4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AF311C9-9352-4EF4-BAA7-A79DC23DF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-189696" y="0"/>
            <a:ext cx="12381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Stock">
            <a:extLst>
              <a:ext uri="{FF2B5EF4-FFF2-40B4-BE49-F238E27FC236}">
                <a16:creationId xmlns:a16="http://schemas.microsoft.com/office/drawing/2014/main" id="{14BE2E75-1EF8-48FA-96AC-805F97E2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5" r="2467"/>
          <a:stretch/>
        </p:blipFill>
        <p:spPr bwMode="auto">
          <a:xfrm>
            <a:off x="6704698" y="-1"/>
            <a:ext cx="5487303" cy="5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13047E7-D195-49F1-A9A8-9309835DDC47}"/>
              </a:ext>
            </a:extLst>
          </p:cNvPr>
          <p:cNvSpPr/>
          <p:nvPr/>
        </p:nvSpPr>
        <p:spPr>
          <a:xfrm>
            <a:off x="792321" y="2615062"/>
            <a:ext cx="3225608" cy="746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>
                <a:solidFill>
                  <a:srgbClr val="0070C0"/>
                </a:solidFill>
                <a:latin typeface="Raleway" pitchFamily="2" charset="0"/>
              </a:rPr>
              <a:t>técnica para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51D2E1F-2A8C-400D-A14D-63AE892D5D3B}"/>
              </a:ext>
            </a:extLst>
          </p:cNvPr>
          <p:cNvSpPr/>
          <p:nvPr/>
        </p:nvSpPr>
        <p:spPr>
          <a:xfrm>
            <a:off x="792321" y="3628699"/>
            <a:ext cx="4930360" cy="746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>
                <a:solidFill>
                  <a:srgbClr val="0070C0"/>
                </a:solidFill>
                <a:latin typeface="Raleway" pitchFamily="2" charset="0"/>
              </a:rPr>
              <a:t>resolver problemas</a:t>
            </a:r>
          </a:p>
        </p:txBody>
      </p:sp>
    </p:spTree>
    <p:extLst>
      <p:ext uri="{BB962C8B-B14F-4D97-AF65-F5344CB8AC3E}">
        <p14:creationId xmlns:p14="http://schemas.microsoft.com/office/powerpoint/2010/main" val="333993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AF311C9-9352-4EF4-BAA7-A79DC23DF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-189696" y="0"/>
            <a:ext cx="12381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Stock">
            <a:extLst>
              <a:ext uri="{FF2B5EF4-FFF2-40B4-BE49-F238E27FC236}">
                <a16:creationId xmlns:a16="http://schemas.microsoft.com/office/drawing/2014/main" id="{14BE2E75-1EF8-48FA-96AC-805F97E2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5" r="2467"/>
          <a:stretch/>
        </p:blipFill>
        <p:spPr bwMode="auto">
          <a:xfrm>
            <a:off x="6704698" y="-1"/>
            <a:ext cx="5487303" cy="5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A5C78D5-8819-4228-AE9F-46EC4D099B94}"/>
              </a:ext>
            </a:extLst>
          </p:cNvPr>
          <p:cNvSpPr/>
          <p:nvPr/>
        </p:nvSpPr>
        <p:spPr>
          <a:xfrm>
            <a:off x="474061" y="1782098"/>
            <a:ext cx="6175827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0070C0"/>
                </a:solidFill>
                <a:latin typeface="Raleway" pitchFamily="2" charset="0"/>
              </a:rPr>
              <a:t>combinar de formas diferentes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6D7EA9A-F42E-42C5-8310-D0CF8592785C}"/>
              </a:ext>
            </a:extLst>
          </p:cNvPr>
          <p:cNvSpPr/>
          <p:nvPr/>
        </p:nvSpPr>
        <p:spPr>
          <a:xfrm>
            <a:off x="474061" y="2396079"/>
            <a:ext cx="4285456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0070C0"/>
                </a:solidFill>
                <a:latin typeface="Raleway" pitchFamily="2" charset="0"/>
              </a:rPr>
              <a:t>coisas que já existem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1859C23-1624-4A0C-BD27-3E54706EBC1C}"/>
              </a:ext>
            </a:extLst>
          </p:cNvPr>
          <p:cNvSpPr/>
          <p:nvPr/>
        </p:nvSpPr>
        <p:spPr>
          <a:xfrm>
            <a:off x="415362" y="4058189"/>
            <a:ext cx="5680638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0070C0"/>
                </a:solidFill>
                <a:latin typeface="Raleway" pitchFamily="2" charset="0"/>
              </a:rPr>
              <a:t>toda solução criativa vem da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4842936-4285-449D-B127-B0F5EEA17AF1}"/>
              </a:ext>
            </a:extLst>
          </p:cNvPr>
          <p:cNvSpPr/>
          <p:nvPr/>
        </p:nvSpPr>
        <p:spPr>
          <a:xfrm>
            <a:off x="415362" y="4672170"/>
            <a:ext cx="4873387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0070C0"/>
                </a:solidFill>
                <a:latin typeface="Raleway" pitchFamily="2" charset="0"/>
              </a:rPr>
              <a:t>combinação de insumos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BE8D8A-17B8-4FEB-A73A-B300AAF8A1F1}"/>
              </a:ext>
            </a:extLst>
          </p:cNvPr>
          <p:cNvSpPr/>
          <p:nvPr/>
        </p:nvSpPr>
        <p:spPr>
          <a:xfrm>
            <a:off x="415362" y="5286151"/>
            <a:ext cx="4873387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0070C0"/>
                </a:solidFill>
                <a:latin typeface="Raleway" pitchFamily="2" charset="0"/>
              </a:rPr>
              <a:t>que estão no repertório</a:t>
            </a:r>
          </a:p>
        </p:txBody>
      </p:sp>
    </p:spTree>
    <p:extLst>
      <p:ext uri="{BB962C8B-B14F-4D97-AF65-F5344CB8AC3E}">
        <p14:creationId xmlns:p14="http://schemas.microsoft.com/office/powerpoint/2010/main" val="118113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41CA63-8217-4886-8C99-FE2E03C0A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-189696" y="0"/>
            <a:ext cx="12381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Tela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B29E0578-2628-4E8C-849C-46CA416FA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3" t="18679" r="22829" b="22703"/>
          <a:stretch/>
        </p:blipFill>
        <p:spPr>
          <a:xfrm>
            <a:off x="4355432" y="1199147"/>
            <a:ext cx="4860758" cy="4764505"/>
          </a:xfrm>
          <a:prstGeom prst="rect">
            <a:avLst/>
          </a:prstGeom>
        </p:spPr>
      </p:pic>
      <p:pic>
        <p:nvPicPr>
          <p:cNvPr id="13" name="Imagem 12" descr="Tela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AB4A70AD-D3B0-421B-BDCE-99C549244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1" t="25202" r="29878" b="30000"/>
          <a:stretch/>
        </p:blipFill>
        <p:spPr>
          <a:xfrm>
            <a:off x="4727636" y="1722473"/>
            <a:ext cx="1712912" cy="3641163"/>
          </a:xfrm>
          <a:prstGeom prst="rect">
            <a:avLst/>
          </a:prstGeom>
        </p:spPr>
      </p:pic>
      <p:pic>
        <p:nvPicPr>
          <p:cNvPr id="14" name="Imagem 13" descr="Uma imagem contendo Ícone&#10;&#10;Descrição gerada automaticamente">
            <a:extLst>
              <a:ext uri="{FF2B5EF4-FFF2-40B4-BE49-F238E27FC236}">
                <a16:creationId xmlns:a16="http://schemas.microsoft.com/office/drawing/2014/main" id="{2D2AE182-B16C-482A-8F94-211697428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65" y="1661711"/>
            <a:ext cx="574890" cy="574890"/>
          </a:xfrm>
          <a:prstGeom prst="rect">
            <a:avLst/>
          </a:prstGeom>
        </p:spPr>
      </p:pic>
      <p:pic>
        <p:nvPicPr>
          <p:cNvPr id="15" name="Imagem 14" descr="Uma imagem contendo relógio&#10;&#10;Descrição gerada automaticamente">
            <a:extLst>
              <a:ext uri="{FF2B5EF4-FFF2-40B4-BE49-F238E27FC236}">
                <a16:creationId xmlns:a16="http://schemas.microsoft.com/office/drawing/2014/main" id="{08AE435A-5A72-4B4D-AE60-9626CFB69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57" y="4028922"/>
            <a:ext cx="686610" cy="686610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548A3528-0888-4DC4-ACBD-EDD54ACDA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1" y="2381759"/>
            <a:ext cx="556382" cy="556382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F9F0E8B1-C6D9-461C-933D-E4532C72B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05" y="3148015"/>
            <a:ext cx="686610" cy="686610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AA5112F6-A862-44CD-A057-DB994FCCD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42" y="1724031"/>
            <a:ext cx="624241" cy="624241"/>
          </a:xfrm>
          <a:prstGeom prst="rect">
            <a:avLst/>
          </a:prstGeom>
        </p:spPr>
      </p:pic>
      <p:pic>
        <p:nvPicPr>
          <p:cNvPr id="3" name="Imagem 2" descr="Texto, Ícone&#10;&#10;Descrição gerada automaticamente">
            <a:extLst>
              <a:ext uri="{FF2B5EF4-FFF2-40B4-BE49-F238E27FC236}">
                <a16:creationId xmlns:a16="http://schemas.microsoft.com/office/drawing/2014/main" id="{D50389C7-C032-4F24-8EB6-F9CD5EC37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37" y="3259966"/>
            <a:ext cx="517451" cy="517451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45501D82-A92E-45E5-8B2B-FD595778E7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71" y="2430898"/>
            <a:ext cx="591879" cy="591879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515380ED-A558-4CAB-AB5F-CA535A613A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90" y="4028922"/>
            <a:ext cx="624241" cy="624241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2D42954B-82E2-4989-95DF-CD557725FA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68" y="4888484"/>
            <a:ext cx="604284" cy="604284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B4F301D8-E6AD-4D4F-9024-55364F2EDB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76" y="4821252"/>
            <a:ext cx="687572" cy="687572"/>
          </a:xfrm>
          <a:prstGeom prst="rect">
            <a:avLst/>
          </a:prstGeom>
        </p:spPr>
      </p:pic>
      <p:pic>
        <p:nvPicPr>
          <p:cNvPr id="38" name="Imagem 37" descr="Uma imagem contendo Ícone&#10;&#10;Descrição gerada automaticamente">
            <a:extLst>
              <a:ext uri="{FF2B5EF4-FFF2-40B4-BE49-F238E27FC236}">
                <a16:creationId xmlns:a16="http://schemas.microsoft.com/office/drawing/2014/main" id="{B90AF683-FC05-4443-A723-886202EB2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04" y="1661711"/>
            <a:ext cx="574890" cy="574890"/>
          </a:xfrm>
          <a:prstGeom prst="rect">
            <a:avLst/>
          </a:prstGeom>
        </p:spPr>
      </p:pic>
      <p:pic>
        <p:nvPicPr>
          <p:cNvPr id="39" name="Imagem 38" descr="Uma imagem contendo relógio&#10;&#10;Descrição gerada automaticamente">
            <a:extLst>
              <a:ext uri="{FF2B5EF4-FFF2-40B4-BE49-F238E27FC236}">
                <a16:creationId xmlns:a16="http://schemas.microsoft.com/office/drawing/2014/main" id="{C8CD11E3-FC7C-4CC2-A7A9-5AD62DF56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96" y="4028922"/>
            <a:ext cx="686610" cy="686610"/>
          </a:xfrm>
          <a:prstGeom prst="rect">
            <a:avLst/>
          </a:prstGeom>
        </p:spPr>
      </p:pic>
      <p:pic>
        <p:nvPicPr>
          <p:cNvPr id="40" name="Imagem 39" descr="Ícone&#10;&#10;Descrição gerada automaticamente">
            <a:extLst>
              <a:ext uri="{FF2B5EF4-FFF2-40B4-BE49-F238E27FC236}">
                <a16:creationId xmlns:a16="http://schemas.microsoft.com/office/drawing/2014/main" id="{025ED3AE-4449-4D42-9714-E92DF5E24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10" y="2381759"/>
            <a:ext cx="556382" cy="556382"/>
          </a:xfrm>
          <a:prstGeom prst="rect">
            <a:avLst/>
          </a:prstGeom>
        </p:spPr>
      </p:pic>
      <p:pic>
        <p:nvPicPr>
          <p:cNvPr id="41" name="Imagem 40" descr="Ícone&#10;&#10;Descrição gerada automaticamente">
            <a:extLst>
              <a:ext uri="{FF2B5EF4-FFF2-40B4-BE49-F238E27FC236}">
                <a16:creationId xmlns:a16="http://schemas.microsoft.com/office/drawing/2014/main" id="{21F12439-1722-4295-9B75-209E74C7F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44" y="3148015"/>
            <a:ext cx="686610" cy="686610"/>
          </a:xfrm>
          <a:prstGeom prst="rect">
            <a:avLst/>
          </a:prstGeom>
        </p:spPr>
      </p:pic>
      <p:pic>
        <p:nvPicPr>
          <p:cNvPr id="42" name="Imagem 41" descr="Ícone&#10;&#10;Descrição gerada automaticamente">
            <a:extLst>
              <a:ext uri="{FF2B5EF4-FFF2-40B4-BE49-F238E27FC236}">
                <a16:creationId xmlns:a16="http://schemas.microsoft.com/office/drawing/2014/main" id="{AC8DB8EA-FFF9-4D46-A550-DE414E841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81" y="1724031"/>
            <a:ext cx="624241" cy="624241"/>
          </a:xfrm>
          <a:prstGeom prst="rect">
            <a:avLst/>
          </a:prstGeom>
        </p:spPr>
      </p:pic>
      <p:pic>
        <p:nvPicPr>
          <p:cNvPr id="43" name="Imagem 42" descr="Texto, Ícone&#10;&#10;Descrição gerada automaticamente">
            <a:extLst>
              <a:ext uri="{FF2B5EF4-FFF2-40B4-BE49-F238E27FC236}">
                <a16:creationId xmlns:a16="http://schemas.microsoft.com/office/drawing/2014/main" id="{15354597-BFFB-4AAB-B7AC-9CDC7A18F8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76" y="3259966"/>
            <a:ext cx="517451" cy="517451"/>
          </a:xfrm>
          <a:prstGeom prst="rect">
            <a:avLst/>
          </a:prstGeom>
        </p:spPr>
      </p:pic>
      <p:pic>
        <p:nvPicPr>
          <p:cNvPr id="44" name="Imagem 43" descr="Ícone&#10;&#10;Descrição gerada automaticamente">
            <a:extLst>
              <a:ext uri="{FF2B5EF4-FFF2-40B4-BE49-F238E27FC236}">
                <a16:creationId xmlns:a16="http://schemas.microsoft.com/office/drawing/2014/main" id="{2586B384-2922-4578-9E7B-6737A7702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10" y="2430898"/>
            <a:ext cx="591879" cy="591879"/>
          </a:xfrm>
          <a:prstGeom prst="rect">
            <a:avLst/>
          </a:prstGeom>
        </p:spPr>
      </p:pic>
      <p:pic>
        <p:nvPicPr>
          <p:cNvPr id="45" name="Imagem 44" descr="Ícone&#10;&#10;Descrição gerada automaticamente">
            <a:extLst>
              <a:ext uri="{FF2B5EF4-FFF2-40B4-BE49-F238E27FC236}">
                <a16:creationId xmlns:a16="http://schemas.microsoft.com/office/drawing/2014/main" id="{3505EAC9-66A3-4634-943C-E8CB357B25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29" y="4028922"/>
            <a:ext cx="624241" cy="624241"/>
          </a:xfrm>
          <a:prstGeom prst="rect">
            <a:avLst/>
          </a:prstGeom>
        </p:spPr>
      </p:pic>
      <p:pic>
        <p:nvPicPr>
          <p:cNvPr id="46" name="Imagem 45" descr="Ícone&#10;&#10;Descrição gerada automaticamente">
            <a:extLst>
              <a:ext uri="{FF2B5EF4-FFF2-40B4-BE49-F238E27FC236}">
                <a16:creationId xmlns:a16="http://schemas.microsoft.com/office/drawing/2014/main" id="{4E3FBF09-3004-44D4-AEC8-568A1B4FB9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7" y="4888484"/>
            <a:ext cx="604284" cy="604284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75D6B045-C879-44DD-9B98-B673A672F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15" y="4821252"/>
            <a:ext cx="687572" cy="687572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27FBC5A2-12BA-493E-B044-10E6299750D6}"/>
              </a:ext>
            </a:extLst>
          </p:cNvPr>
          <p:cNvSpPr/>
          <p:nvPr/>
        </p:nvSpPr>
        <p:spPr>
          <a:xfrm>
            <a:off x="1182714" y="3340632"/>
            <a:ext cx="2242778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0070C0"/>
                </a:solidFill>
                <a:latin typeface="Raleway" pitchFamily="2" charset="0"/>
              </a:rPr>
              <a:t>repertório?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1848AF24-8A64-4D4F-ACC4-8ED1392AA1BF}"/>
              </a:ext>
            </a:extLst>
          </p:cNvPr>
          <p:cNvSpPr/>
          <p:nvPr/>
        </p:nvSpPr>
        <p:spPr>
          <a:xfrm>
            <a:off x="601038" y="4238518"/>
            <a:ext cx="3411814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0070C0"/>
                </a:solidFill>
                <a:latin typeface="Raleway" pitchFamily="2" charset="0"/>
              </a:rPr>
              <a:t>repertório = caixa</a:t>
            </a:r>
          </a:p>
        </p:txBody>
      </p:sp>
    </p:spTree>
    <p:extLst>
      <p:ext uri="{BB962C8B-B14F-4D97-AF65-F5344CB8AC3E}">
        <p14:creationId xmlns:p14="http://schemas.microsoft.com/office/powerpoint/2010/main" val="31737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EFAA1CC-FBFB-43EE-944E-D30F45A37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-189696" y="0"/>
            <a:ext cx="12381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FE2A24FF-B332-4B63-BDEA-CB1B81888AC7}"/>
              </a:ext>
            </a:extLst>
          </p:cNvPr>
          <p:cNvGrpSpPr/>
          <p:nvPr/>
        </p:nvGrpSpPr>
        <p:grpSpPr>
          <a:xfrm>
            <a:off x="6556373" y="1725791"/>
            <a:ext cx="3289376" cy="3592550"/>
            <a:chOff x="4355433" y="1339849"/>
            <a:chExt cx="2921667" cy="3282951"/>
          </a:xfrm>
        </p:grpSpPr>
        <p:pic>
          <p:nvPicPr>
            <p:cNvPr id="6" name="Imagem 5" descr="Tela de jogo de vídeo game&#10;&#10;Descrição gerada automaticamente com confiança média">
              <a:extLst>
                <a:ext uri="{FF2B5EF4-FFF2-40B4-BE49-F238E27FC236}">
                  <a16:creationId xmlns:a16="http://schemas.microsoft.com/office/drawing/2014/main" id="{FDDDAD24-8F29-484F-B319-EFE1C53D0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03" t="18679" r="22829" b="22703"/>
            <a:stretch/>
          </p:blipFill>
          <p:spPr>
            <a:xfrm>
              <a:off x="4355433" y="1339849"/>
              <a:ext cx="2921667" cy="3282951"/>
            </a:xfrm>
            <a:prstGeom prst="rect">
              <a:avLst/>
            </a:prstGeom>
          </p:spPr>
        </p:pic>
        <p:pic>
          <p:nvPicPr>
            <p:cNvPr id="7" name="Picture 2" descr="الصورة">
              <a:extLst>
                <a:ext uri="{FF2B5EF4-FFF2-40B4-BE49-F238E27FC236}">
                  <a16:creationId xmlns:a16="http://schemas.microsoft.com/office/drawing/2014/main" id="{A3271F16-3D01-41BD-B604-468857039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36" y="1511982"/>
              <a:ext cx="2592492" cy="299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A71A3503-43AB-41DD-9FC3-FDA5243BF511}"/>
              </a:ext>
            </a:extLst>
          </p:cNvPr>
          <p:cNvSpPr/>
          <p:nvPr/>
        </p:nvSpPr>
        <p:spPr>
          <a:xfrm>
            <a:off x="655152" y="3058372"/>
            <a:ext cx="4586699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0070C0"/>
                </a:solidFill>
                <a:latin typeface="Raleway" pitchFamily="2" charset="0"/>
              </a:rPr>
              <a:t>prensa de tipos móveis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F17B260-AF91-439B-8A20-CC9361415E09}"/>
              </a:ext>
            </a:extLst>
          </p:cNvPr>
          <p:cNvSpPr/>
          <p:nvPr/>
        </p:nvSpPr>
        <p:spPr>
          <a:xfrm>
            <a:off x="655153" y="3657339"/>
            <a:ext cx="2258168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0070C0"/>
                </a:solidFill>
                <a:latin typeface="Raleway" pitchFamily="2" charset="0"/>
              </a:rPr>
              <a:t>Gutenberg</a:t>
            </a:r>
          </a:p>
        </p:txBody>
      </p:sp>
    </p:spTree>
    <p:extLst>
      <p:ext uri="{BB962C8B-B14F-4D97-AF65-F5344CB8AC3E}">
        <p14:creationId xmlns:p14="http://schemas.microsoft.com/office/powerpoint/2010/main" val="293203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F4FB0-6893-4746-A88B-D0439CA5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6CE335-BA7C-4700-8D38-36385731B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DB28DD-158F-4933-A478-E0E284AF7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-189696" y="0"/>
            <a:ext cx="12381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CEFE824-3B38-4724-BAB2-36255D7D0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245" y="5737225"/>
            <a:ext cx="384637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sng" strike="noStrike" cap="none" normalizeH="0" baseline="0" dirty="0">
                <a:ln>
                  <a:noFill/>
                </a:ln>
                <a:solidFill>
                  <a:srgbClr val="0097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https://www.youtube.com/watch?v=BtgnozUgc58</a:t>
            </a:r>
            <a: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8661518-CBCD-483D-831F-E55FB52C0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64" y="1144588"/>
            <a:ext cx="69627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8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217F0735-C1BB-47A5-A84C-763A01756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299;p11">
            <a:extLst>
              <a:ext uri="{FF2B5EF4-FFF2-40B4-BE49-F238E27FC236}">
                <a16:creationId xmlns:a16="http://schemas.microsoft.com/office/drawing/2014/main" id="{9CC1D8B1-B267-46D2-ABDD-ACB4FBC90F25}"/>
              </a:ext>
            </a:extLst>
          </p:cNvPr>
          <p:cNvSpPr/>
          <p:nvPr/>
        </p:nvSpPr>
        <p:spPr>
          <a:xfrm>
            <a:off x="85061" y="2329367"/>
            <a:ext cx="2335660" cy="5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70C0"/>
                </a:solidFill>
                <a:latin typeface="Raleway" pitchFamily="2" charset="0"/>
                <a:sym typeface="Raleway"/>
              </a:rPr>
              <a:t>preparação</a:t>
            </a:r>
            <a:endParaRPr sz="2800" dirty="0">
              <a:solidFill>
                <a:srgbClr val="0070C0"/>
              </a:solidFill>
              <a:latin typeface="Raleway" pitchFamily="2" charset="0"/>
              <a:sym typeface="Arial"/>
            </a:endParaRPr>
          </a:p>
        </p:txBody>
      </p:sp>
      <p:sp>
        <p:nvSpPr>
          <p:cNvPr id="39" name="Google Shape;300;p11">
            <a:extLst>
              <a:ext uri="{FF2B5EF4-FFF2-40B4-BE49-F238E27FC236}">
                <a16:creationId xmlns:a16="http://schemas.microsoft.com/office/drawing/2014/main" id="{C4AFD0CD-3CB1-4348-9DFD-79E1EEF6DAA4}"/>
              </a:ext>
            </a:extLst>
          </p:cNvPr>
          <p:cNvSpPr/>
          <p:nvPr/>
        </p:nvSpPr>
        <p:spPr>
          <a:xfrm>
            <a:off x="3267091" y="2329367"/>
            <a:ext cx="2335660" cy="5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70C0"/>
                </a:solidFill>
                <a:latin typeface="Raleway" pitchFamily="2" charset="0"/>
                <a:sym typeface="Raleway"/>
              </a:rPr>
              <a:t>incubação</a:t>
            </a:r>
            <a:endParaRPr sz="2800" dirty="0">
              <a:solidFill>
                <a:srgbClr val="0070C0"/>
              </a:solidFill>
              <a:latin typeface="Raleway" pitchFamily="2" charset="0"/>
              <a:sym typeface="Arial"/>
            </a:endParaRPr>
          </a:p>
        </p:txBody>
      </p:sp>
      <p:sp>
        <p:nvSpPr>
          <p:cNvPr id="40" name="Google Shape;301;p11">
            <a:extLst>
              <a:ext uri="{FF2B5EF4-FFF2-40B4-BE49-F238E27FC236}">
                <a16:creationId xmlns:a16="http://schemas.microsoft.com/office/drawing/2014/main" id="{921EB431-039E-42E3-A160-AC981A39FC5B}"/>
              </a:ext>
            </a:extLst>
          </p:cNvPr>
          <p:cNvSpPr/>
          <p:nvPr/>
        </p:nvSpPr>
        <p:spPr>
          <a:xfrm>
            <a:off x="6449121" y="2329367"/>
            <a:ext cx="2335660" cy="5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70C0"/>
                </a:solidFill>
                <a:latin typeface="Raleway" pitchFamily="2" charset="0"/>
                <a:sym typeface="Raleway"/>
              </a:rPr>
              <a:t>iluminação</a:t>
            </a:r>
            <a:endParaRPr sz="2800" dirty="0">
              <a:solidFill>
                <a:srgbClr val="0070C0"/>
              </a:solidFill>
              <a:latin typeface="Raleway" pitchFamily="2" charset="0"/>
              <a:sym typeface="Arial"/>
            </a:endParaRPr>
          </a:p>
        </p:txBody>
      </p:sp>
      <p:sp>
        <p:nvSpPr>
          <p:cNvPr id="41" name="Google Shape;302;p11">
            <a:extLst>
              <a:ext uri="{FF2B5EF4-FFF2-40B4-BE49-F238E27FC236}">
                <a16:creationId xmlns:a16="http://schemas.microsoft.com/office/drawing/2014/main" id="{76A8898D-2A00-4B81-9C61-E599A60DDF5A}"/>
              </a:ext>
            </a:extLst>
          </p:cNvPr>
          <p:cNvSpPr/>
          <p:nvPr/>
        </p:nvSpPr>
        <p:spPr>
          <a:xfrm>
            <a:off x="9631151" y="2329367"/>
            <a:ext cx="2335660" cy="5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70C0"/>
                </a:solidFill>
                <a:latin typeface="Raleway" pitchFamily="2" charset="0"/>
                <a:sym typeface="Raleway"/>
              </a:rPr>
              <a:t>verificação</a:t>
            </a:r>
            <a:endParaRPr sz="2800" dirty="0">
              <a:solidFill>
                <a:srgbClr val="0070C0"/>
              </a:solidFill>
              <a:latin typeface="Raleway" pitchFamily="2" charset="0"/>
              <a:sym typeface="Arial"/>
            </a:endParaRPr>
          </a:p>
        </p:txBody>
      </p:sp>
      <p:sp>
        <p:nvSpPr>
          <p:cNvPr id="43" name="Google Shape;304;p11">
            <a:extLst>
              <a:ext uri="{FF2B5EF4-FFF2-40B4-BE49-F238E27FC236}">
                <a16:creationId xmlns:a16="http://schemas.microsoft.com/office/drawing/2014/main" id="{F091C0CC-5938-4078-BBCD-A29CC68663D2}"/>
              </a:ext>
            </a:extLst>
          </p:cNvPr>
          <p:cNvSpPr txBox="1"/>
          <p:nvPr/>
        </p:nvSpPr>
        <p:spPr>
          <a:xfrm>
            <a:off x="6379114" y="3177352"/>
            <a:ext cx="2245200" cy="164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r>
              <a:rPr lang="pt-BR" sz="2000" dirty="0">
                <a:latin typeface="Raleway"/>
                <a:ea typeface="Raleway"/>
                <a:cs typeface="Raleway"/>
                <a:sym typeface="Raleway"/>
              </a:rPr>
              <a:t>combinação de insumos do repertório </a:t>
            </a: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" name="Google Shape;305;p11">
            <a:extLst>
              <a:ext uri="{FF2B5EF4-FFF2-40B4-BE49-F238E27FC236}">
                <a16:creationId xmlns:a16="http://schemas.microsoft.com/office/drawing/2014/main" id="{BA9B96E8-70D3-4194-BE88-55F5DB3F82F9}"/>
              </a:ext>
            </a:extLst>
          </p:cNvPr>
          <p:cNvSpPr txBox="1"/>
          <p:nvPr/>
        </p:nvSpPr>
        <p:spPr>
          <a:xfrm>
            <a:off x="98765" y="3149901"/>
            <a:ext cx="2049467" cy="192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r>
              <a:rPr lang="pt-BR" sz="2000" dirty="0">
                <a:latin typeface="Raleway"/>
                <a:ea typeface="Raleway"/>
                <a:cs typeface="Raleway"/>
                <a:sym typeface="Raleway"/>
              </a:rPr>
              <a:t>exploração do problema</a:t>
            </a: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r>
              <a:rPr lang="pt-BR" sz="2000" dirty="0">
                <a:latin typeface="Raleway"/>
                <a:ea typeface="Raleway"/>
                <a:cs typeface="Raleway"/>
                <a:sym typeface="Raleway"/>
              </a:rPr>
              <a:t>acumulação de repertório</a:t>
            </a: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" name="Google Shape;306;p11">
            <a:extLst>
              <a:ext uri="{FF2B5EF4-FFF2-40B4-BE49-F238E27FC236}">
                <a16:creationId xmlns:a16="http://schemas.microsoft.com/office/drawing/2014/main" id="{FB7318E3-5390-41C9-9466-B5F020FA4F99}"/>
              </a:ext>
            </a:extLst>
          </p:cNvPr>
          <p:cNvSpPr txBox="1"/>
          <p:nvPr/>
        </p:nvSpPr>
        <p:spPr>
          <a:xfrm>
            <a:off x="3311393" y="3170382"/>
            <a:ext cx="2132439" cy="136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r>
              <a:rPr lang="pt-BR" sz="2000" dirty="0">
                <a:latin typeface="Raleway"/>
                <a:ea typeface="Raleway"/>
                <a:cs typeface="Raleway"/>
                <a:sym typeface="Raleway"/>
              </a:rPr>
              <a:t>libertação da mente criativa através do ócio</a:t>
            </a: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" name="Google Shape;307;p11">
            <a:extLst>
              <a:ext uri="{FF2B5EF4-FFF2-40B4-BE49-F238E27FC236}">
                <a16:creationId xmlns:a16="http://schemas.microsoft.com/office/drawing/2014/main" id="{298BE7A2-E984-46FC-99B3-EE45B7BBE5C0}"/>
              </a:ext>
            </a:extLst>
          </p:cNvPr>
          <p:cNvSpPr txBox="1"/>
          <p:nvPr/>
        </p:nvSpPr>
        <p:spPr>
          <a:xfrm>
            <a:off x="9746155" y="3242118"/>
            <a:ext cx="2018284" cy="108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r>
              <a:rPr lang="pt-BR" sz="2000" dirty="0">
                <a:latin typeface="Raleway"/>
                <a:ea typeface="Raleway"/>
                <a:cs typeface="Raleway"/>
                <a:sym typeface="Raleway"/>
              </a:rPr>
              <a:t>estruturação  da ideia</a:t>
            </a: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500"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7" name="Google Shape;309;p11">
            <a:extLst>
              <a:ext uri="{FF2B5EF4-FFF2-40B4-BE49-F238E27FC236}">
                <a16:creationId xmlns:a16="http://schemas.microsoft.com/office/drawing/2014/main" id="{2DB77676-353E-4C8D-AB6A-BA280538E1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042" y="2329361"/>
            <a:ext cx="528023" cy="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310;p11">
            <a:extLst>
              <a:ext uri="{FF2B5EF4-FFF2-40B4-BE49-F238E27FC236}">
                <a16:creationId xmlns:a16="http://schemas.microsoft.com/office/drawing/2014/main" id="{4191916C-5950-4EB2-B6D7-EBDF61F41E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7617" y="2329361"/>
            <a:ext cx="528023" cy="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311;p11">
            <a:extLst>
              <a:ext uri="{FF2B5EF4-FFF2-40B4-BE49-F238E27FC236}">
                <a16:creationId xmlns:a16="http://schemas.microsoft.com/office/drawing/2014/main" id="{BA34E877-08BB-43E0-A683-5942FE672A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8634" y="2329361"/>
            <a:ext cx="528023" cy="5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312;p11">
            <a:extLst>
              <a:ext uri="{FF2B5EF4-FFF2-40B4-BE49-F238E27FC236}">
                <a16:creationId xmlns:a16="http://schemas.microsoft.com/office/drawing/2014/main" id="{E3FB3FAC-F509-4EC2-9953-B9D3504F51DD}"/>
              </a:ext>
            </a:extLst>
          </p:cNvPr>
          <p:cNvSpPr/>
          <p:nvPr/>
        </p:nvSpPr>
        <p:spPr>
          <a:xfrm>
            <a:off x="3490403" y="5224945"/>
            <a:ext cx="1774417" cy="64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90975"/>
              </a:lnSpc>
              <a:buClr>
                <a:srgbClr val="000000"/>
              </a:buClr>
              <a:buSzPts val="1400"/>
            </a:pPr>
            <a:r>
              <a:rPr lang="pt-BR" sz="1867" dirty="0">
                <a:latin typeface="Raleway"/>
                <a:ea typeface="Raleway"/>
                <a:cs typeface="Raleway"/>
                <a:sym typeface="Raleway"/>
              </a:rPr>
              <a:t>etapa </a:t>
            </a:r>
            <a:endParaRPr sz="1867" dirty="0"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400"/>
            </a:pPr>
            <a:r>
              <a:rPr lang="pt-BR" sz="1867" dirty="0">
                <a:latin typeface="Raleway"/>
                <a:ea typeface="Raleway"/>
                <a:cs typeface="Raleway"/>
                <a:sym typeface="Raleway"/>
              </a:rPr>
              <a:t> inconsciente</a:t>
            </a:r>
            <a:endParaRPr sz="1867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" name="Google Shape;313;p11">
            <a:extLst>
              <a:ext uri="{FF2B5EF4-FFF2-40B4-BE49-F238E27FC236}">
                <a16:creationId xmlns:a16="http://schemas.microsoft.com/office/drawing/2014/main" id="{C97556B9-B01B-4939-BB2D-D0234659F044}"/>
              </a:ext>
            </a:extLst>
          </p:cNvPr>
          <p:cNvSpPr/>
          <p:nvPr/>
        </p:nvSpPr>
        <p:spPr>
          <a:xfrm>
            <a:off x="356105" y="5198723"/>
            <a:ext cx="1509387" cy="64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90975"/>
              </a:lnSpc>
              <a:buClr>
                <a:srgbClr val="000000"/>
              </a:buClr>
              <a:buSzPts val="1400"/>
            </a:pPr>
            <a:r>
              <a:rPr lang="pt-BR" sz="1867" dirty="0">
                <a:latin typeface="Raleway"/>
                <a:ea typeface="Raleway"/>
                <a:cs typeface="Raleway"/>
                <a:sym typeface="Raleway"/>
              </a:rPr>
              <a:t>etapa </a:t>
            </a:r>
            <a:endParaRPr sz="1867" dirty="0"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400"/>
            </a:pPr>
            <a:r>
              <a:rPr lang="pt-BR" sz="1867" dirty="0">
                <a:latin typeface="Raleway"/>
                <a:ea typeface="Raleway"/>
                <a:cs typeface="Raleway"/>
                <a:sym typeface="Raleway"/>
              </a:rPr>
              <a:t>consciente</a:t>
            </a:r>
            <a:endParaRPr sz="1867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" name="Google Shape;314;p11">
            <a:extLst>
              <a:ext uri="{FF2B5EF4-FFF2-40B4-BE49-F238E27FC236}">
                <a16:creationId xmlns:a16="http://schemas.microsoft.com/office/drawing/2014/main" id="{21D4F5E1-E615-46ED-8F10-2C24F7191313}"/>
              </a:ext>
            </a:extLst>
          </p:cNvPr>
          <p:cNvSpPr/>
          <p:nvPr/>
        </p:nvSpPr>
        <p:spPr>
          <a:xfrm>
            <a:off x="6719539" y="5143088"/>
            <a:ext cx="1603429" cy="64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90975"/>
              </a:lnSpc>
              <a:buClr>
                <a:srgbClr val="000000"/>
              </a:buClr>
              <a:buSzPts val="1400"/>
            </a:pPr>
            <a:r>
              <a:rPr lang="pt-BR" sz="1867" dirty="0">
                <a:latin typeface="Raleway"/>
                <a:ea typeface="Raleway"/>
                <a:cs typeface="Raleway"/>
                <a:sym typeface="Raleway"/>
              </a:rPr>
              <a:t>etapa </a:t>
            </a:r>
            <a:endParaRPr sz="1867" dirty="0"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400"/>
            </a:pPr>
            <a:r>
              <a:rPr lang="pt-BR" sz="1867" dirty="0">
                <a:latin typeface="Raleway"/>
                <a:ea typeface="Raleway"/>
                <a:cs typeface="Raleway"/>
                <a:sym typeface="Raleway"/>
              </a:rPr>
              <a:t>espontânea</a:t>
            </a:r>
            <a:endParaRPr sz="1867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" name="Google Shape;315;p11">
            <a:extLst>
              <a:ext uri="{FF2B5EF4-FFF2-40B4-BE49-F238E27FC236}">
                <a16:creationId xmlns:a16="http://schemas.microsoft.com/office/drawing/2014/main" id="{AC6932B7-CC1C-4F1E-9656-B1A8F6F0AB0B}"/>
              </a:ext>
            </a:extLst>
          </p:cNvPr>
          <p:cNvSpPr/>
          <p:nvPr/>
        </p:nvSpPr>
        <p:spPr>
          <a:xfrm>
            <a:off x="9918985" y="5198723"/>
            <a:ext cx="1635491" cy="64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90975"/>
              </a:lnSpc>
              <a:buClr>
                <a:srgbClr val="000000"/>
              </a:buClr>
              <a:buSzPts val="1400"/>
            </a:pPr>
            <a:r>
              <a:rPr lang="pt-BR" sz="1867" dirty="0">
                <a:latin typeface="Raleway"/>
                <a:ea typeface="Raleway"/>
                <a:cs typeface="Raleway"/>
                <a:sym typeface="Raleway"/>
              </a:rPr>
              <a:t>etapa </a:t>
            </a:r>
            <a:endParaRPr sz="1867" dirty="0"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ct val="90975"/>
              </a:lnSpc>
              <a:buClr>
                <a:srgbClr val="000000"/>
              </a:buClr>
              <a:buSzPts val="1400"/>
            </a:pPr>
            <a:r>
              <a:rPr lang="pt-BR" sz="1867" dirty="0">
                <a:latin typeface="Raleway"/>
                <a:ea typeface="Raleway"/>
                <a:cs typeface="Raleway"/>
                <a:sym typeface="Raleway"/>
              </a:rPr>
              <a:t>de trabalho </a:t>
            </a:r>
            <a:endParaRPr sz="1867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" name="Google Shape;308;p11">
            <a:extLst>
              <a:ext uri="{FF2B5EF4-FFF2-40B4-BE49-F238E27FC236}">
                <a16:creationId xmlns:a16="http://schemas.microsoft.com/office/drawing/2014/main" id="{0D381B1F-2CCC-4E63-9B54-B8A059CED91E}"/>
              </a:ext>
            </a:extLst>
          </p:cNvPr>
          <p:cNvSpPr txBox="1"/>
          <p:nvPr/>
        </p:nvSpPr>
        <p:spPr>
          <a:xfrm>
            <a:off x="7034400" y="6406401"/>
            <a:ext cx="5157600" cy="45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lnSpc>
                <a:spcPct val="90975"/>
              </a:lnSpc>
              <a:buClr>
                <a:srgbClr val="000000"/>
              </a:buClr>
              <a:buSzPts val="1100"/>
            </a:pPr>
            <a:r>
              <a:rPr lang="pt-BR" sz="1467" dirty="0">
                <a:latin typeface="Raleway"/>
                <a:ea typeface="Raleway"/>
                <a:cs typeface="Raleway"/>
                <a:sym typeface="Raleway"/>
              </a:rPr>
              <a:t>Referência: The </a:t>
            </a:r>
            <a:r>
              <a:rPr lang="pt-BR" sz="1467" dirty="0" err="1">
                <a:latin typeface="Raleway"/>
                <a:ea typeface="Raleway"/>
                <a:cs typeface="Raleway"/>
                <a:sym typeface="Raleway"/>
              </a:rPr>
              <a:t>Art</a:t>
            </a:r>
            <a:r>
              <a:rPr lang="pt-BR" sz="1467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1467" dirty="0" err="1">
                <a:latin typeface="Raleway"/>
                <a:ea typeface="Raleway"/>
                <a:cs typeface="Raleway"/>
                <a:sym typeface="Raleway"/>
              </a:rPr>
              <a:t>of</a:t>
            </a:r>
            <a:r>
              <a:rPr lang="pt-BR" sz="1467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1467" dirty="0" err="1">
                <a:latin typeface="Raleway"/>
                <a:ea typeface="Raleway"/>
                <a:cs typeface="Raleway"/>
                <a:sym typeface="Raleway"/>
              </a:rPr>
              <a:t>Thougth</a:t>
            </a:r>
            <a:r>
              <a:rPr lang="pt-BR" sz="1467" dirty="0">
                <a:latin typeface="Raleway"/>
                <a:ea typeface="Raleway"/>
                <a:cs typeface="Raleway"/>
                <a:sym typeface="Raleway"/>
              </a:rPr>
              <a:t> - Graham </a:t>
            </a:r>
            <a:r>
              <a:rPr lang="pt-BR" sz="1467" dirty="0" err="1">
                <a:latin typeface="Raleway"/>
                <a:ea typeface="Raleway"/>
                <a:cs typeface="Raleway"/>
                <a:sym typeface="Raleway"/>
              </a:rPr>
              <a:t>Wallas</a:t>
            </a:r>
            <a:r>
              <a:rPr lang="pt-BR" sz="1467" dirty="0">
                <a:latin typeface="Raleway"/>
                <a:ea typeface="Raleway"/>
                <a:cs typeface="Raleway"/>
                <a:sym typeface="Raleway"/>
              </a:rPr>
              <a:t> (1926)</a:t>
            </a:r>
            <a:endParaRPr sz="1467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C1AF7C40-BE99-4D7A-A298-9D141E85AD72}"/>
              </a:ext>
            </a:extLst>
          </p:cNvPr>
          <p:cNvSpPr/>
          <p:nvPr/>
        </p:nvSpPr>
        <p:spPr>
          <a:xfrm>
            <a:off x="85061" y="639958"/>
            <a:ext cx="4190255" cy="746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>
                <a:solidFill>
                  <a:srgbClr val="0070C0"/>
                </a:solidFill>
                <a:latin typeface="Raleway" pitchFamily="2" charset="0"/>
              </a:rPr>
              <a:t>processo criativo</a:t>
            </a:r>
          </a:p>
        </p:txBody>
      </p:sp>
    </p:spTree>
    <p:extLst>
      <p:ext uri="{BB962C8B-B14F-4D97-AF65-F5344CB8AC3E}">
        <p14:creationId xmlns:p14="http://schemas.microsoft.com/office/powerpoint/2010/main" val="17834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500D73E-EB78-412D-9943-31176CCE4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6"/>
          <a:stretch/>
        </p:blipFill>
        <p:spPr bwMode="auto">
          <a:xfrm>
            <a:off x="-189696" y="0"/>
            <a:ext cx="12381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FD555B-782F-4EB0-959B-0C05EC3B2F5F}"/>
              </a:ext>
            </a:extLst>
          </p:cNvPr>
          <p:cNvSpPr/>
          <p:nvPr/>
        </p:nvSpPr>
        <p:spPr>
          <a:xfrm>
            <a:off x="91626" y="1229568"/>
            <a:ext cx="2561680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0070C0"/>
                </a:solidFill>
                <a:latin typeface="Raleway" pitchFamily="2" charset="0"/>
              </a:rPr>
              <a:t>conversem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8D7EF64-6430-45E1-9D1E-803561D308A9}"/>
              </a:ext>
            </a:extLst>
          </p:cNvPr>
          <p:cNvSpPr/>
          <p:nvPr/>
        </p:nvSpPr>
        <p:spPr>
          <a:xfrm>
            <a:off x="91626" y="1902963"/>
            <a:ext cx="3959689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0070C0"/>
                </a:solidFill>
                <a:latin typeface="Raleway" pitchFamily="2" charset="0"/>
              </a:rPr>
              <a:t>busquem insumos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104627A-F029-4C73-8867-CFF74CF3B1F8}"/>
              </a:ext>
            </a:extLst>
          </p:cNvPr>
          <p:cNvSpPr/>
          <p:nvPr/>
        </p:nvSpPr>
        <p:spPr>
          <a:xfrm>
            <a:off x="91624" y="2554833"/>
            <a:ext cx="11699883" cy="49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0070C0"/>
                </a:solidFill>
                <a:latin typeface="Raleway" pitchFamily="2" charset="0"/>
              </a:rPr>
              <a:t>procurem experiências semelhantes em outros governos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9CAA5DD-66BB-4F1C-9C3C-B356C345F187}"/>
              </a:ext>
            </a:extLst>
          </p:cNvPr>
          <p:cNvSpPr/>
          <p:nvPr/>
        </p:nvSpPr>
        <p:spPr>
          <a:xfrm>
            <a:off x="91624" y="3228229"/>
            <a:ext cx="11699883" cy="5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0070C0"/>
                </a:solidFill>
                <a:latin typeface="Raleway" pitchFamily="2" charset="0"/>
              </a:rPr>
              <a:t>compartilhem os problemas com alguém que não é da sua instituição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308CB07-EE4A-41C9-9EF5-6026390EFC44}"/>
              </a:ext>
            </a:extLst>
          </p:cNvPr>
          <p:cNvSpPr/>
          <p:nvPr/>
        </p:nvSpPr>
        <p:spPr>
          <a:xfrm>
            <a:off x="91624" y="4046939"/>
            <a:ext cx="7521288" cy="596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0070C0"/>
                </a:solidFill>
                <a:latin typeface="Raleway" pitchFamily="2" charset="0"/>
              </a:rPr>
              <a:t>e com alguém que não trabalha no governo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727F70F-8419-4BFD-9757-5A6DCEBDCC23}"/>
              </a:ext>
            </a:extLst>
          </p:cNvPr>
          <p:cNvSpPr/>
          <p:nvPr/>
        </p:nvSpPr>
        <p:spPr>
          <a:xfrm>
            <a:off x="5454502" y="5943082"/>
            <a:ext cx="6337005" cy="596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0070C0"/>
                </a:solidFill>
                <a:latin typeface="Raleway" pitchFamily="2" charset="0"/>
              </a:rPr>
              <a:t>assistam um vídeo de um tema novo</a:t>
            </a:r>
          </a:p>
        </p:txBody>
      </p:sp>
    </p:spTree>
    <p:extLst>
      <p:ext uri="{BB962C8B-B14F-4D97-AF65-F5344CB8AC3E}">
        <p14:creationId xmlns:p14="http://schemas.microsoft.com/office/powerpoint/2010/main" val="440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208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Tolentino</dc:creator>
  <cp:lastModifiedBy>isabela.tolentino</cp:lastModifiedBy>
  <cp:revision>10</cp:revision>
  <dcterms:created xsi:type="dcterms:W3CDTF">2022-03-09T13:19:29Z</dcterms:created>
  <dcterms:modified xsi:type="dcterms:W3CDTF">2023-06-22T00:15:18Z</dcterms:modified>
</cp:coreProperties>
</file>